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0"/>
  </p:notesMasterIdLst>
  <p:sldIdLst>
    <p:sldId id="256" r:id="rId2"/>
    <p:sldId id="262" r:id="rId3"/>
    <p:sldId id="263" r:id="rId4"/>
    <p:sldId id="260" r:id="rId5"/>
    <p:sldId id="257" r:id="rId6"/>
    <p:sldId id="258" r:id="rId7"/>
    <p:sldId id="259" r:id="rId8"/>
    <p:sldId id="261" r:id="rId9"/>
  </p:sldIdLst>
  <p:sldSz cx="10160000" cy="5715000"/>
  <p:notesSz cx="6858000" cy="9144000"/>
  <p:embeddedFontLs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Calibri Light" panose="020F0302020204030204" pitchFamily="34" charset="0"/>
      <p:regular r:id="rId15"/>
      <p:italic r:id="rId16"/>
    </p:embeddedFont>
    <p:embeddedFont>
      <p:font typeface="Consolas" panose="020B0609020204030204" pitchFamily="49" charset="0"/>
      <p:regular r:id="rId17"/>
      <p:bold r:id="rId18"/>
      <p:italic r:id="rId19"/>
      <p:boldItalic r:id="rId20"/>
    </p:embeddedFont>
    <p:embeddedFont>
      <p:font typeface="DejaVu Sans" panose="020B0604020202020204" charset="0"/>
      <p:regular r:id="rId21"/>
      <p:bold r:id="rId22"/>
      <p:italic r:id="rId23"/>
      <p:boldItalic r:id="rId24"/>
    </p:embeddedFont>
    <p:embeddedFont>
      <p:font typeface="JetBrains Mono" panose="020B0509020102050004" pitchFamily="49" charset="0"/>
      <p:regular r:id="rId25"/>
      <p:bold r:id="rId26"/>
      <p:italic r:id="rId27"/>
      <p:boldItalic r:id="rId28"/>
    </p:embeddedFont>
    <p:embeddedFont>
      <p:font typeface="Lato" panose="020F0502020204030203" pitchFamily="34" charset="0"/>
      <p:regular r:id="rId29"/>
      <p:bold r:id="rId30"/>
      <p:italic r:id="rId31"/>
      <p:boldItalic r:id="rId32"/>
    </p:embeddedFont>
    <p:embeddedFont>
      <p:font typeface="Lato Hairline" panose="020B0604020202020204" charset="0"/>
      <p:regular r:id="rId33"/>
      <p:italic r:id="rId34"/>
    </p:embeddedFont>
    <p:embeddedFont>
      <p:font typeface="Lato Heavy" panose="020B0604020202020204" charset="0"/>
      <p:bold r:id="rId35"/>
      <p:boldItalic r:id="rId36"/>
    </p:embeddedFont>
    <p:embeddedFont>
      <p:font typeface="Lato Light" panose="020F0502020204030203" pitchFamily="34" charset="0"/>
      <p:regular r:id="rId37"/>
      <p:italic r:id="rId38"/>
    </p:embeddedFont>
    <p:embeddedFont>
      <p:font typeface="Lato Semibold" panose="020F0502020204030203" pitchFamily="34" charset="0"/>
      <p:bold r:id="rId39"/>
      <p:boldItalic r:id="rId40"/>
    </p:embeddedFont>
    <p:embeddedFont>
      <p:font typeface="Marcellus SC" panose="020B0604020202020204" charset="0"/>
      <p:regular r:id="rId41"/>
    </p:embeddedFont>
    <p:embeddedFont>
      <p:font typeface="Segoe UI" panose="020B0502040204020203" pitchFamily="34" charset="0"/>
      <p:regular r:id="rId42"/>
      <p:bold r:id="rId43"/>
      <p:italic r:id="rId44"/>
      <p:boldItalic r:id="rId45"/>
    </p:embeddedFont>
    <p:embeddedFont>
      <p:font typeface="Trebuchet MS" panose="020B0603020202020204" pitchFamily="34" charset="0"/>
      <p:regular r:id="rId46"/>
      <p:bold r:id="rId47"/>
      <p:italic r:id="rId48"/>
      <p:boldItalic r:id="rId4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37D8CDF-E8CE-4126-A90C-137CE1656243}">
          <p14:sldIdLst>
            <p14:sldId id="256"/>
          </p14:sldIdLst>
        </p14:section>
        <p14:section name="Introduction" id="{E185379F-EED8-47A4-92CD-21C0E60B4944}">
          <p14:sldIdLst>
            <p14:sldId id="262"/>
            <p14:sldId id="263"/>
            <p14:sldId id="260"/>
            <p14:sldId id="257"/>
            <p14:sldId id="258"/>
            <p14:sldId id="259"/>
            <p14:sldId id="26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B5DA5"/>
    <a:srgbClr val="2B2B2B"/>
    <a:srgbClr val="FFFF53"/>
    <a:srgbClr val="E4664F"/>
    <a:srgbClr val="FF4F4F"/>
    <a:srgbClr val="4C6FA3"/>
    <a:srgbClr val="0B2043"/>
    <a:srgbClr val="E27B2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433" autoAdjust="0"/>
    <p:restoredTop sz="94660"/>
  </p:normalViewPr>
  <p:slideViewPr>
    <p:cSldViewPr snapToGrid="0">
      <p:cViewPr varScale="1">
        <p:scale>
          <a:sx n="193" d="100"/>
          <a:sy n="193" d="100"/>
        </p:scale>
        <p:origin x="820" y="11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font" Target="fonts/font16.fntdata"/><Relationship Id="rId39" Type="http://schemas.openxmlformats.org/officeDocument/2006/relationships/font" Target="fonts/font29.fntdata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34" Type="http://schemas.openxmlformats.org/officeDocument/2006/relationships/font" Target="fonts/font24.fntdata"/><Relationship Id="rId42" Type="http://schemas.openxmlformats.org/officeDocument/2006/relationships/font" Target="fonts/font32.fntdata"/><Relationship Id="rId47" Type="http://schemas.openxmlformats.org/officeDocument/2006/relationships/font" Target="fonts/font37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font" Target="fonts/font15.fntdata"/><Relationship Id="rId33" Type="http://schemas.openxmlformats.org/officeDocument/2006/relationships/font" Target="fonts/font23.fntdata"/><Relationship Id="rId38" Type="http://schemas.openxmlformats.org/officeDocument/2006/relationships/font" Target="fonts/font28.fntdata"/><Relationship Id="rId46" Type="http://schemas.openxmlformats.org/officeDocument/2006/relationships/font" Target="fonts/font36.fntdata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29" Type="http://schemas.openxmlformats.org/officeDocument/2006/relationships/font" Target="fonts/font19.fntdata"/><Relationship Id="rId41" Type="http://schemas.openxmlformats.org/officeDocument/2006/relationships/font" Target="fonts/font3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font" Target="fonts/font14.fntdata"/><Relationship Id="rId32" Type="http://schemas.openxmlformats.org/officeDocument/2006/relationships/font" Target="fonts/font22.fntdata"/><Relationship Id="rId37" Type="http://schemas.openxmlformats.org/officeDocument/2006/relationships/font" Target="fonts/font27.fntdata"/><Relationship Id="rId40" Type="http://schemas.openxmlformats.org/officeDocument/2006/relationships/font" Target="fonts/font30.fntdata"/><Relationship Id="rId45" Type="http://schemas.openxmlformats.org/officeDocument/2006/relationships/font" Target="fonts/font35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font" Target="fonts/font18.fntdata"/><Relationship Id="rId36" Type="http://schemas.openxmlformats.org/officeDocument/2006/relationships/font" Target="fonts/font26.fntdata"/><Relationship Id="rId49" Type="http://schemas.openxmlformats.org/officeDocument/2006/relationships/font" Target="fonts/font39.fntdata"/><Relationship Id="rId10" Type="http://schemas.openxmlformats.org/officeDocument/2006/relationships/notesMaster" Target="notesMasters/notesMaster1.xml"/><Relationship Id="rId19" Type="http://schemas.openxmlformats.org/officeDocument/2006/relationships/font" Target="fonts/font9.fntdata"/><Relationship Id="rId31" Type="http://schemas.openxmlformats.org/officeDocument/2006/relationships/font" Target="fonts/font21.fntdata"/><Relationship Id="rId44" Type="http://schemas.openxmlformats.org/officeDocument/2006/relationships/font" Target="fonts/font34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font" Target="fonts/font17.fntdata"/><Relationship Id="rId30" Type="http://schemas.openxmlformats.org/officeDocument/2006/relationships/font" Target="fonts/font20.fntdata"/><Relationship Id="rId35" Type="http://schemas.openxmlformats.org/officeDocument/2006/relationships/font" Target="fonts/font25.fntdata"/><Relationship Id="rId43" Type="http://schemas.openxmlformats.org/officeDocument/2006/relationships/font" Target="fonts/font33.fntdata"/><Relationship Id="rId48" Type="http://schemas.openxmlformats.org/officeDocument/2006/relationships/font" Target="fonts/font38.fntdata"/><Relationship Id="rId8" Type="http://schemas.openxmlformats.org/officeDocument/2006/relationships/slide" Target="slides/slide7.xml"/><Relationship Id="rId51" Type="http://schemas.openxmlformats.org/officeDocument/2006/relationships/viewProps" Target="viewProps.xml"/></Relationships>
</file>

<file path=ppt/media/image1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26BA9B7-7D99-4E20-A7FC-B03DC55845BF}" type="datetimeFigureOut">
              <a:rPr lang="en-US" smtClean="0"/>
              <a:t>6/29/2020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E20D02-945A-4687-A093-D2FB919C61C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98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713232" rtl="0" eaLnBrk="1" latinLnBrk="0" hangingPunct="1">
      <a:defRPr sz="936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Graphic 22">
            <a:extLst>
              <a:ext uri="{FF2B5EF4-FFF2-40B4-BE49-F238E27FC236}">
                <a16:creationId xmlns:a16="http://schemas.microsoft.com/office/drawing/2014/main" id="{D3DE5FAB-0716-4A89-8246-1839F53C7CB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19667" y="1862667"/>
            <a:ext cx="4682065" cy="1989667"/>
          </a:xfrm>
        </p:spPr>
        <p:txBody>
          <a:bodyPr anchor="b">
            <a:normAutofit/>
          </a:bodyPr>
          <a:lstStyle>
            <a:lvl1pPr marL="0" algn="ctr" defTabSz="685800" rtl="0" eaLnBrk="1" latinLnBrk="0" hangingPunct="1">
              <a:lnSpc>
                <a:spcPct val="80000"/>
              </a:lnSpc>
              <a:spcBef>
                <a:spcPct val="0"/>
              </a:spcBef>
              <a:buNone/>
              <a:defRPr lang="en-US" sz="4400" b="1" kern="1200" dirty="0">
                <a:solidFill>
                  <a:srgbClr val="FFFF53"/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447FFEA-B714-46C8-8691-0F213746993A}"/>
              </a:ext>
            </a:extLst>
          </p:cNvPr>
          <p:cNvSpPr txBox="1"/>
          <p:nvPr userDrawn="1"/>
        </p:nvSpPr>
        <p:spPr>
          <a:xfrm>
            <a:off x="7450978" y="4009094"/>
            <a:ext cx="14895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Luís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 </a:t>
            </a:r>
            <a:r>
              <a:rPr lang="en-US" sz="1800" kern="1200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 Black" panose="020B0604020202020204" charset="0"/>
                <a:cs typeface="Lato" panose="020F0502020204030203" pitchFamily="34" charset="0"/>
              </a:rPr>
              <a:t>Oliveira</a:t>
            </a:r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6A0CE7B8-EF1A-483E-AD53-69D7E68944A8}"/>
              </a:ext>
            </a:extLst>
          </p:cNvPr>
          <p:cNvSpPr txBox="1">
            <a:spLocks/>
          </p:cNvSpPr>
          <p:nvPr userDrawn="1"/>
        </p:nvSpPr>
        <p:spPr>
          <a:xfrm>
            <a:off x="6690783" y="5384800"/>
            <a:ext cx="3009900" cy="232810"/>
          </a:xfrm>
          <a:prstGeom prst="rect">
            <a:avLst/>
          </a:prstGeom>
        </p:spPr>
        <p:txBody>
          <a:bodyPr vert="horz" lIns="91440" tIns="45720" rIns="91440" bIns="45720" rtlCol="0">
            <a:normAutofit fontScale="55000" lnSpcReduction="20000"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7147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dirty="0"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rPr>
              <a:t>Summer 2020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3A4FBBE-ABC4-47EB-ACF9-56632173728E}"/>
              </a:ext>
            </a:extLst>
          </p:cNvPr>
          <p:cNvSpPr txBox="1"/>
          <p:nvPr userDrawn="1"/>
        </p:nvSpPr>
        <p:spPr>
          <a:xfrm>
            <a:off x="6686550" y="2152782"/>
            <a:ext cx="3014134" cy="10792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indent="0" algn="ctr" defTabSz="761970">
              <a:lnSpc>
                <a:spcPct val="90000"/>
              </a:lnSpc>
              <a:spcBef>
                <a:spcPts val="833"/>
              </a:spcBef>
              <a:buFont typeface="Arial" panose="020B0604020202020204" pitchFamily="34" charset="0"/>
              <a:buNone/>
              <a:defRPr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667"/>
            </a:lvl2pPr>
            <a:lvl3pPr marL="761970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500"/>
            </a:lvl3pPr>
            <a:lvl4pPr marL="114295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4pPr>
            <a:lvl5pPr marL="152393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5pPr>
            <a:lvl6pPr marL="1904924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6pPr>
            <a:lvl7pPr marL="2285909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7pPr>
            <a:lvl8pPr marL="2666893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8pPr>
            <a:lvl9pPr marL="3047878" indent="0" algn="ctr" defTabSz="761970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None/>
              <a:defRPr sz="1333"/>
            </a:lvl9pPr>
          </a:lstStyle>
          <a:p>
            <a:pPr algn="ctr"/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rPr>
              <a:t>CS 0007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Introduction to</a:t>
            </a:r>
            <a:b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</a:b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rPr>
              <a:t>Computer Programming</a:t>
            </a:r>
            <a:endParaRPr lang="en-US" sz="800" dirty="0">
              <a:solidFill>
                <a:schemeClr val="tx1">
                  <a:lumMod val="75000"/>
                  <a:lumOff val="25000"/>
                </a:schemeClr>
              </a:solidFill>
              <a:latin typeface="Lato" panose="020F0502020204030203" pitchFamily="34" charset="0"/>
              <a:ea typeface="Lato" panose="020F0502020204030203" pitchFamily="34" charset="0"/>
              <a:cs typeface="Lato" panose="020F050202020403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7836972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10633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270750" y="304271"/>
            <a:ext cx="2190750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98500" y="304271"/>
            <a:ext cx="6445250" cy="484319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302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40748941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2_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0" y="1714502"/>
            <a:ext cx="86360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10160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3220558863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33" y="0"/>
            <a:ext cx="9990667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9333" y="495302"/>
            <a:ext cx="9990667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2115661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phic 7">
            <a:extLst>
              <a:ext uri="{FF2B5EF4-FFF2-40B4-BE49-F238E27FC236}">
                <a16:creationId xmlns:a16="http://schemas.microsoft.com/office/drawing/2014/main" id="{FE727C23-BF5D-4F2B-B32D-EF484391466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5532" y="0"/>
            <a:ext cx="9812867" cy="567531"/>
          </a:xfrm>
        </p:spPr>
        <p:txBody>
          <a:bodyPr>
            <a:normAutofit/>
          </a:bodyPr>
          <a:lstStyle>
            <a:lvl1pPr algn="l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3300" kern="1200" dirty="0">
                <a:solidFill>
                  <a:schemeClr val="bg1"/>
                </a:solidFill>
                <a:latin typeface="Lato Heavy" panose="020F0502020204030203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5B94EC74-BB7E-4DD1-8ED0-C2532C0D61F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5533" y="999067"/>
            <a:ext cx="9668936" cy="4148402"/>
          </a:xfrm>
        </p:spPr>
        <p:txBody>
          <a:bodyPr/>
          <a:lstStyle>
            <a:lvl1pPr>
              <a:buClr>
                <a:schemeClr val="accent1">
                  <a:lumMod val="75000"/>
                </a:schemeClr>
              </a:buClr>
              <a:defRPr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>
              <a:buClr>
                <a:srgbClr val="FF0000"/>
              </a:buClr>
              <a:defRPr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>
              <a:defRPr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48B8A354-EF1E-4AA8-84BD-CED0B0138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298200" y="5335059"/>
            <a:ext cx="616268" cy="304271"/>
          </a:xfrm>
        </p:spPr>
        <p:txBody>
          <a:bodyPr/>
          <a:lstStyle>
            <a:lvl1pPr>
              <a:defRPr sz="1800">
                <a:solidFill>
                  <a:schemeClr val="bg1">
                    <a:lumMod val="65000"/>
                  </a:schemeClr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16240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55BCD8DB-43DD-40A0-B202-A7293BEFBD4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208" y="976049"/>
            <a:ext cx="8763000" cy="2148151"/>
          </a:xfrm>
        </p:spPr>
        <p:txBody>
          <a:bodyPr anchor="b">
            <a:normAutofit/>
          </a:bodyPr>
          <a:lstStyle>
            <a:lvl1pPr algn="ctr" defTabSz="6858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500" kern="1200" dirty="0">
                <a:solidFill>
                  <a:schemeClr val="tx2">
                    <a:lumMod val="50000"/>
                  </a:schemeClr>
                </a:solidFill>
                <a:latin typeface="Marcellus SC" panose="020E0602050203020307" pitchFamily="34" charset="0"/>
                <a:ea typeface="+mj-ea"/>
                <a:cs typeface="+mj-cs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3208" y="3155687"/>
            <a:ext cx="8763000" cy="1250156"/>
          </a:xfrm>
        </p:spPr>
        <p:txBody>
          <a:bodyPr>
            <a:normAutofit/>
          </a:bodyPr>
          <a:lstStyle>
            <a:lvl1pPr marL="0" indent="0" algn="ctr">
              <a:buNone/>
              <a:defRPr lang="en-US" sz="1800" kern="1200" dirty="0" smtClean="0">
                <a:solidFill>
                  <a:schemeClr val="tx1">
                    <a:tint val="75000"/>
                  </a:schemeClr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1pPr>
            <a:lvl2pPr marL="380985" indent="0">
              <a:buNone/>
              <a:defRPr sz="1667">
                <a:solidFill>
                  <a:schemeClr val="tx1">
                    <a:tint val="75000"/>
                  </a:schemeClr>
                </a:solidFill>
              </a:defRPr>
            </a:lvl2pPr>
            <a:lvl3pPr marL="76197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3pPr>
            <a:lvl4pPr marL="114295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4pPr>
            <a:lvl5pPr marL="152393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5pPr>
            <a:lvl6pPr marL="1904924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6pPr>
            <a:lvl7pPr marL="2285909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7pPr>
            <a:lvl8pPr marL="2666893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8pPr>
            <a:lvl9pPr marL="3047878" indent="0">
              <a:buNone/>
              <a:defRPr sz="13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marL="0" lvl="0" indent="0" algn="ctr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lang="en-US" sz="1800" kern="1200" smtClean="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GB" smtClean="0"/>
              <a:pPr/>
              <a:t>‹#›</a:t>
            </a:fld>
            <a:endParaRPr lang="en-GB" dirty="0"/>
          </a:p>
        </p:txBody>
      </p:sp>
      <p:sp>
        <p:nvSpPr>
          <p:cNvPr id="9" name="Footer Placeholder 4">
            <a:extLst>
              <a:ext uri="{FF2B5EF4-FFF2-40B4-BE49-F238E27FC236}">
                <a16:creationId xmlns:a16="http://schemas.microsoft.com/office/drawing/2014/main" id="{4CF8ACC2-DB1E-4D9F-9E27-81D23A7824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245532" y="5296959"/>
            <a:ext cx="3429000" cy="304271"/>
          </a:xfrm>
        </p:spPr>
        <p:txBody>
          <a:bodyPr/>
          <a:lstStyle>
            <a:lvl1pPr marL="0" algn="ctr" defTabSz="457200" rtl="0" eaLnBrk="1" latinLnBrk="0" hangingPunct="1">
              <a:defRPr lang="en-US" sz="900" kern="1200" smtClean="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</a:lstStyle>
          <a:p>
            <a:r>
              <a:rPr lang="en-GB" dirty="0"/>
              <a:t>CS 0007 – Summer 2020</a:t>
            </a:r>
          </a:p>
        </p:txBody>
      </p:sp>
    </p:spTree>
    <p:extLst>
      <p:ext uri="{BB962C8B-B14F-4D97-AF65-F5344CB8AC3E}">
        <p14:creationId xmlns:p14="http://schemas.microsoft.com/office/powerpoint/2010/main" val="28118190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phic 1">
            <a:extLst>
              <a:ext uri="{FF2B5EF4-FFF2-40B4-BE49-F238E27FC236}">
                <a16:creationId xmlns:a16="http://schemas.microsoft.com/office/drawing/2014/main" id="{993DEAFF-0805-4387-A81F-C5B1BE210246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056" y="0"/>
            <a:ext cx="10155888" cy="5715000"/>
          </a:xfrm>
          <a:prstGeom prst="rect">
            <a:avLst/>
          </a:prstGeom>
        </p:spPr>
      </p:pic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6705B74C-4229-4378-B896-B906620C8485}"/>
              </a:ext>
            </a:extLst>
          </p:cNvPr>
          <p:cNvSpPr txBox="1">
            <a:spLocks/>
          </p:cNvSpPr>
          <p:nvPr userDrawn="1"/>
        </p:nvSpPr>
        <p:spPr>
          <a:xfrm>
            <a:off x="183444" y="5274261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ctr" defTabSz="457200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Lato Hairline" panose="020F0502020204030203" pitchFamily="34" charset="0"/>
                <a:ea typeface="Lato Hairline" panose="020F0502020204030203" pitchFamily="34" charset="0"/>
                <a:cs typeface="Lato Hairline" panose="020F0502020204030203" pitchFamily="34" charset="0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dirty="0"/>
              <a:t>CS 0007 – Summer 2020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9D825A9-FB59-4202-9485-533A57E6F3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2861"/>
            <a:ext cx="10261600" cy="304272"/>
          </a:xfrm>
        </p:spPr>
        <p:txBody>
          <a:bodyPr>
            <a:noAutofit/>
          </a:bodyPr>
          <a:lstStyle>
            <a:lvl1pPr>
              <a:defRPr sz="1800">
                <a:solidFill>
                  <a:schemeClr val="accent1">
                    <a:lumMod val="50000"/>
                  </a:schemeClr>
                </a:solidFill>
                <a:latin typeface="Marcellus SC" panose="020E0602050203020307" pitchFamily="34" charset="0"/>
                <a:ea typeface="Lato Heavy" panose="020F0502020204030203" pitchFamily="34" charset="0"/>
                <a:cs typeface="Lato Heavy" panose="020F0502020204030203" pitchFamily="34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lide Number Placeholder 5">
            <a:extLst>
              <a:ext uri="{FF2B5EF4-FFF2-40B4-BE49-F238E27FC236}">
                <a16:creationId xmlns:a16="http://schemas.microsoft.com/office/drawing/2014/main" id="{44603BD3-B0D4-478A-9A0E-6BF89FA653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326563" y="5335062"/>
            <a:ext cx="684742" cy="304271"/>
          </a:xfrm>
        </p:spPr>
        <p:txBody>
          <a:bodyPr/>
          <a:lstStyle>
            <a:lvl1pPr>
              <a:defRPr sz="1800">
                <a:solidFill>
                  <a:schemeClr val="bg1"/>
                </a:solidFill>
                <a:latin typeface="DejaVu Sans" panose="020B0603030804020204" pitchFamily="34" charset="0"/>
                <a:ea typeface="DejaVu Sans" panose="020B0603030804020204" pitchFamily="34" charset="0"/>
                <a:cs typeface="DejaVu Sans" panose="020B0603030804020204" pitchFamily="34" charset="0"/>
              </a:defRPr>
            </a:lvl1pPr>
          </a:lstStyle>
          <a:p>
            <a:fld id="{B4AAD609-F83C-4414-814B-B5A2DF99692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95109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98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143500" y="1521354"/>
            <a:ext cx="4318000" cy="362611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303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3" y="304271"/>
            <a:ext cx="8763000" cy="110463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824" y="1400969"/>
            <a:ext cx="4298156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99824" y="2087563"/>
            <a:ext cx="4298156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143500" y="1400969"/>
            <a:ext cx="4319323" cy="686593"/>
          </a:xfrm>
        </p:spPr>
        <p:txBody>
          <a:bodyPr anchor="b"/>
          <a:lstStyle>
            <a:lvl1pPr marL="0" indent="0">
              <a:buNone/>
              <a:defRPr sz="2000" b="1"/>
            </a:lvl1pPr>
            <a:lvl2pPr marL="380985" indent="0">
              <a:buNone/>
              <a:defRPr sz="1667" b="1"/>
            </a:lvl2pPr>
            <a:lvl3pPr marL="761970" indent="0">
              <a:buNone/>
              <a:defRPr sz="1500" b="1"/>
            </a:lvl3pPr>
            <a:lvl4pPr marL="1142954" indent="0">
              <a:buNone/>
              <a:defRPr sz="1333" b="1"/>
            </a:lvl4pPr>
            <a:lvl5pPr marL="1523939" indent="0">
              <a:buNone/>
              <a:defRPr sz="1333" b="1"/>
            </a:lvl5pPr>
            <a:lvl6pPr marL="1904924" indent="0">
              <a:buNone/>
              <a:defRPr sz="1333" b="1"/>
            </a:lvl6pPr>
            <a:lvl7pPr marL="2285909" indent="0">
              <a:buNone/>
              <a:defRPr sz="1333" b="1"/>
            </a:lvl7pPr>
            <a:lvl8pPr marL="2666893" indent="0">
              <a:buNone/>
              <a:defRPr sz="1333" b="1"/>
            </a:lvl8pPr>
            <a:lvl9pPr marL="3047878" indent="0">
              <a:buNone/>
              <a:defRPr sz="1333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143500" y="2087563"/>
            <a:ext cx="4319323" cy="307049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59172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42019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19323" y="822855"/>
            <a:ext cx="5143500" cy="4061354"/>
          </a:xfrm>
        </p:spPr>
        <p:txBody>
          <a:bodyPr/>
          <a:lstStyle>
            <a:lvl1pPr>
              <a:defRPr sz="2667"/>
            </a:lvl1pPr>
            <a:lvl2pPr>
              <a:defRPr sz="2333"/>
            </a:lvl2pPr>
            <a:lvl3pPr>
              <a:defRPr sz="2000"/>
            </a:lvl3pPr>
            <a:lvl4pPr>
              <a:defRPr sz="1667"/>
            </a:lvl4pPr>
            <a:lvl5pPr>
              <a:defRPr sz="1667"/>
            </a:lvl5pPr>
            <a:lvl6pPr>
              <a:defRPr sz="1667"/>
            </a:lvl6pPr>
            <a:lvl7pPr>
              <a:defRPr sz="1667"/>
            </a:lvl7pPr>
            <a:lvl8pPr>
              <a:defRPr sz="1667"/>
            </a:lvl8pPr>
            <a:lvl9pPr>
              <a:defRPr sz="1667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960017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9824" y="381000"/>
            <a:ext cx="3276864" cy="1333500"/>
          </a:xfrm>
        </p:spPr>
        <p:txBody>
          <a:bodyPr anchor="b"/>
          <a:lstStyle>
            <a:lvl1pPr>
              <a:defRPr sz="26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319323" y="822855"/>
            <a:ext cx="5143500" cy="4061354"/>
          </a:xfrm>
        </p:spPr>
        <p:txBody>
          <a:bodyPr anchor="t"/>
          <a:lstStyle>
            <a:lvl1pPr marL="0" indent="0">
              <a:buNone/>
              <a:defRPr sz="2667"/>
            </a:lvl1pPr>
            <a:lvl2pPr marL="380985" indent="0">
              <a:buNone/>
              <a:defRPr sz="2333"/>
            </a:lvl2pPr>
            <a:lvl3pPr marL="761970" indent="0">
              <a:buNone/>
              <a:defRPr sz="2000"/>
            </a:lvl3pPr>
            <a:lvl4pPr marL="1142954" indent="0">
              <a:buNone/>
              <a:defRPr sz="1667"/>
            </a:lvl4pPr>
            <a:lvl5pPr marL="1523939" indent="0">
              <a:buNone/>
              <a:defRPr sz="1667"/>
            </a:lvl5pPr>
            <a:lvl6pPr marL="1904924" indent="0">
              <a:buNone/>
              <a:defRPr sz="1667"/>
            </a:lvl6pPr>
            <a:lvl7pPr marL="2285909" indent="0">
              <a:buNone/>
              <a:defRPr sz="1667"/>
            </a:lvl7pPr>
            <a:lvl8pPr marL="2666893" indent="0">
              <a:buNone/>
              <a:defRPr sz="1667"/>
            </a:lvl8pPr>
            <a:lvl9pPr marL="3047878" indent="0">
              <a:buNone/>
              <a:defRPr sz="1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99824" y="1714500"/>
            <a:ext cx="3276864" cy="3176323"/>
          </a:xfrm>
        </p:spPr>
        <p:txBody>
          <a:bodyPr/>
          <a:lstStyle>
            <a:lvl1pPr marL="0" indent="0">
              <a:buNone/>
              <a:defRPr sz="1333"/>
            </a:lvl1pPr>
            <a:lvl2pPr marL="380985" indent="0">
              <a:buNone/>
              <a:defRPr sz="1167"/>
            </a:lvl2pPr>
            <a:lvl3pPr marL="761970" indent="0">
              <a:buNone/>
              <a:defRPr sz="1000"/>
            </a:lvl3pPr>
            <a:lvl4pPr marL="1142954" indent="0">
              <a:buNone/>
              <a:defRPr sz="833"/>
            </a:lvl4pPr>
            <a:lvl5pPr marL="1523939" indent="0">
              <a:buNone/>
              <a:defRPr sz="833"/>
            </a:lvl5pPr>
            <a:lvl6pPr marL="1904924" indent="0">
              <a:buNone/>
              <a:defRPr sz="833"/>
            </a:lvl6pPr>
            <a:lvl7pPr marL="2285909" indent="0">
              <a:buNone/>
              <a:defRPr sz="833"/>
            </a:lvl7pPr>
            <a:lvl8pPr marL="2666893" indent="0">
              <a:buNone/>
              <a:defRPr sz="833"/>
            </a:lvl8pPr>
            <a:lvl9pPr marL="3047878" indent="0">
              <a:buNone/>
              <a:defRPr sz="833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nb-NO"/>
              <a:t>CS/COE 0449 – Spring 2019/2020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34631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1600" y="304271"/>
            <a:ext cx="99568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1600" y="1521354"/>
            <a:ext cx="99568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16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365500" y="5296959"/>
            <a:ext cx="3429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nb-NO"/>
              <a:t>CS 0007 – Summer 2020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772400" y="5296959"/>
            <a:ext cx="22860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AD609-F83C-4414-814B-B5A2DF99692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0065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66" r:id="rId4"/>
    <p:sldLayoutId id="2147483676" r:id="rId5"/>
    <p:sldLayoutId id="2147483677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  <p:hf hdr="0" dt="0"/>
  <p:txStyles>
    <p:titleStyle>
      <a:lvl1pPr algn="l" defTabSz="761970" rtl="0" eaLnBrk="1" latinLnBrk="0" hangingPunct="1">
        <a:lnSpc>
          <a:spcPct val="90000"/>
        </a:lnSpc>
        <a:spcBef>
          <a:spcPct val="0"/>
        </a:spcBef>
        <a:buNone/>
        <a:defRPr sz="36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0492" indent="-190492" algn="l" defTabSz="761970" rtl="0" eaLnBrk="1" latinLnBrk="0" hangingPunct="1">
        <a:lnSpc>
          <a:spcPct val="90000"/>
        </a:lnSpc>
        <a:spcBef>
          <a:spcPts val="833"/>
        </a:spcBef>
        <a:buFont typeface="Arial" panose="020B0604020202020204" pitchFamily="34" charset="0"/>
        <a:buChar char="•"/>
        <a:defRPr sz="2333" kern="1200">
          <a:solidFill>
            <a:schemeClr val="tx1"/>
          </a:solidFill>
          <a:latin typeface="+mn-lt"/>
          <a:ea typeface="+mn-ea"/>
          <a:cs typeface="+mn-cs"/>
        </a:defRPr>
      </a:lvl1pPr>
      <a:lvl2pPr marL="57147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952462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667" kern="1200">
          <a:solidFill>
            <a:schemeClr val="tx1"/>
          </a:solidFill>
          <a:latin typeface="+mn-lt"/>
          <a:ea typeface="+mn-ea"/>
          <a:cs typeface="+mn-cs"/>
        </a:defRPr>
      </a:lvl3pPr>
      <a:lvl4pPr marL="1333447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71443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209541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476401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857386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238370" indent="-190492" algn="l" defTabSz="761970" rtl="0" eaLnBrk="1" latinLnBrk="0" hangingPunct="1">
        <a:lnSpc>
          <a:spcPct val="90000"/>
        </a:lnSpc>
        <a:spcBef>
          <a:spcPts val="417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380985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2pPr>
      <a:lvl3pPr marL="761970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14295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93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5pPr>
      <a:lvl6pPr marL="1904924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6pPr>
      <a:lvl7pPr marL="2285909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7pPr>
      <a:lvl8pPr marL="2666893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8pPr>
      <a:lvl9pPr marL="3047878" algn="l" defTabSz="761970" rtl="0" eaLnBrk="1" latinLnBrk="0" hangingPunct="1">
        <a:defRPr sz="15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F694F1-53D4-4D25-8D15-347ECE3A3B1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sz="4000"/>
              <a:t>Arrays</a:t>
            </a:r>
            <a:br>
              <a:rPr lang="en-GB" sz="4000"/>
            </a:br>
            <a:endParaRPr lang="en-US" dirty="0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ECBD29C-41C8-4F92-AF93-90AEDE70CA38}"/>
              </a:ext>
            </a:extLst>
          </p:cNvPr>
          <p:cNvSpPr/>
          <p:nvPr/>
        </p:nvSpPr>
        <p:spPr>
          <a:xfrm>
            <a:off x="7745256" y="712266"/>
            <a:ext cx="900953" cy="900953"/>
          </a:xfrm>
          <a:prstGeom prst="ellipse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800" b="1" dirty="0">
                <a:solidFill>
                  <a:schemeClr val="bg1">
                    <a:lumMod val="85000"/>
                  </a:schemeClr>
                </a:solidFill>
                <a:latin typeface="Segoe UI" panose="020B0502040204020203" pitchFamily="34" charset="0"/>
                <a:ea typeface="Lato Black" panose="020F0502020204030203" pitchFamily="34" charset="0"/>
                <a:cs typeface="Segoe UI" panose="020B0502040204020203" pitchFamily="34" charset="0"/>
              </a:rPr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2501407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9E4BD-60B4-40F9-B70C-97C7595A2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131E84-BBCD-4DAD-8876-73A8D3CB29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C64C6EA-C1E5-47EA-BDD8-106B36BA0C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Arrays are collections of values OF THE SAME TYPE</a:t>
            </a:r>
          </a:p>
          <a:p>
            <a:pPr lvl="1"/>
            <a:r>
              <a:rPr lang="en-GB" dirty="0"/>
              <a:t>They are stored consecutively in memory</a:t>
            </a:r>
          </a:p>
          <a:p>
            <a:endParaRPr lang="en-GB" dirty="0"/>
          </a:p>
          <a:p>
            <a:r>
              <a:rPr lang="en-GB" dirty="0"/>
              <a:t>To declare an array of </a:t>
            </a:r>
            <a:r>
              <a:rPr lang="en-US" altLang="en-US" sz="2400" dirty="0">
                <a:solidFill>
                  <a:srgbClr val="CC7832"/>
                </a:solidFill>
                <a:latin typeface="JetBrains Mono" panose="020B0509020102050004" pitchFamily="49" charset="0"/>
              </a:rPr>
              <a:t>int</a:t>
            </a:r>
            <a:r>
              <a:rPr lang="en-GB" dirty="0"/>
              <a:t>s you need to use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</a:t>
            </a:r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BC01F6E-2ECF-4CE9-B7BA-4CE6852D8D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2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5FE3923F-1609-4283-8F57-15568E4450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46425819"/>
              </p:ext>
            </p:extLst>
          </p:nvPr>
        </p:nvGraphicFramePr>
        <p:xfrm>
          <a:off x="8505952" y="726255"/>
          <a:ext cx="1371600" cy="4450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7" name="Callout: Bent Line 6">
            <a:extLst>
              <a:ext uri="{FF2B5EF4-FFF2-40B4-BE49-F238E27FC236}">
                <a16:creationId xmlns:a16="http://schemas.microsoft.com/office/drawing/2014/main" id="{656088EA-8EB2-4B19-90F6-8E605853FA17}"/>
              </a:ext>
            </a:extLst>
          </p:cNvPr>
          <p:cNvSpPr/>
          <p:nvPr/>
        </p:nvSpPr>
        <p:spPr>
          <a:xfrm>
            <a:off x="7355840" y="1555327"/>
            <a:ext cx="1051560" cy="837354"/>
          </a:xfrm>
          <a:prstGeom prst="borderCallout2">
            <a:avLst>
              <a:gd name="adj1" fmla="val 640"/>
              <a:gd name="adj2" fmla="val 100223"/>
              <a:gd name="adj3" fmla="val -11171"/>
              <a:gd name="adj4" fmla="val 113280"/>
              <a:gd name="adj5" fmla="val -18660"/>
              <a:gd name="adj6" fmla="val 120919"/>
            </a:avLst>
          </a:prstGeom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Random starting number</a:t>
            </a: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A8B042A4-32E7-4E31-9D61-5260ABC3363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05933" y="2673158"/>
            <a:ext cx="4801314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theArray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9" name="Callout: Bent Line 8">
            <a:extLst>
              <a:ext uri="{FF2B5EF4-FFF2-40B4-BE49-F238E27FC236}">
                <a16:creationId xmlns:a16="http://schemas.microsoft.com/office/drawing/2014/main" id="{BF83166A-5EB5-4EB6-B0D9-28E753EF1A45}"/>
              </a:ext>
            </a:extLst>
          </p:cNvPr>
          <p:cNvSpPr/>
          <p:nvPr/>
        </p:nvSpPr>
        <p:spPr>
          <a:xfrm>
            <a:off x="716280" y="3250553"/>
            <a:ext cx="2436704" cy="1274233"/>
          </a:xfrm>
          <a:prstGeom prst="borderCallout2">
            <a:avLst>
              <a:gd name="adj1" fmla="val 640"/>
              <a:gd name="adj2" fmla="val 64019"/>
              <a:gd name="adj3" fmla="val -11136"/>
              <a:gd name="adj4" fmla="val 68796"/>
              <a:gd name="adj5" fmla="val -20376"/>
              <a:gd name="adj6" fmla="val 70531"/>
            </a:avLst>
          </a:prstGeom>
          <a:ln w="28575"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 err="1"/>
              <a:t>theArray</a:t>
            </a:r>
            <a:r>
              <a:rPr lang="en-GB" dirty="0"/>
              <a:t> variable</a:t>
            </a:r>
            <a:r>
              <a:rPr lang="en-GB" dirty="0">
                <a:sym typeface="Wingdings" panose="05000000000000000000" pitchFamily="2" charset="2"/>
              </a:rPr>
              <a:t> contains the memory address of the start of the array</a:t>
            </a:r>
            <a:endParaRPr lang="en-GB" dirty="0"/>
          </a:p>
        </p:txBody>
      </p:sp>
      <p:sp>
        <p:nvSpPr>
          <p:cNvPr id="10" name="Callout: Bent Line 9">
            <a:extLst>
              <a:ext uri="{FF2B5EF4-FFF2-40B4-BE49-F238E27FC236}">
                <a16:creationId xmlns:a16="http://schemas.microsoft.com/office/drawing/2014/main" id="{CC732D87-305E-40DB-834F-6E03E2218395}"/>
              </a:ext>
            </a:extLst>
          </p:cNvPr>
          <p:cNvSpPr/>
          <p:nvPr/>
        </p:nvSpPr>
        <p:spPr>
          <a:xfrm>
            <a:off x="4699000" y="3250553"/>
            <a:ext cx="3220720" cy="1274233"/>
          </a:xfrm>
          <a:prstGeom prst="borderCallout2">
            <a:avLst>
              <a:gd name="adj1" fmla="val -955"/>
              <a:gd name="adj2" fmla="val 15207"/>
              <a:gd name="adj3" fmla="val -7185"/>
              <a:gd name="adj4" fmla="val -915"/>
              <a:gd name="adj5" fmla="val -21450"/>
              <a:gd name="adj6" fmla="val -20564"/>
            </a:avLst>
          </a:prstGeom>
          <a:ln w="28575"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>
                <a:sym typeface="Wingdings" panose="05000000000000000000" pitchFamily="2" charset="2"/>
              </a:rPr>
              <a:t>(1) allocates space in memory to store 10 </a:t>
            </a:r>
            <a:r>
              <a:rPr lang="en-GB" dirty="0" err="1">
                <a:sym typeface="Wingdings" panose="05000000000000000000" pitchFamily="2" charset="2"/>
              </a:rPr>
              <a:t>ints</a:t>
            </a:r>
            <a:endParaRPr lang="en-GB" dirty="0">
              <a:sym typeface="Wingdings" panose="05000000000000000000" pitchFamily="2" charset="2"/>
            </a:endParaRPr>
          </a:p>
          <a:p>
            <a:pPr algn="ctr"/>
            <a:r>
              <a:rPr lang="en-GB" dirty="0">
                <a:sym typeface="Wingdings" panose="05000000000000000000" pitchFamily="2" charset="2"/>
              </a:rPr>
              <a:t>(2) Returns the memory address to that space in memory</a:t>
            </a:r>
            <a:endParaRPr lang="en-GB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2B27E04-9F42-4BE4-9004-570D5041B8D0}"/>
              </a:ext>
            </a:extLst>
          </p:cNvPr>
          <p:cNvSpPr/>
          <p:nvPr/>
        </p:nvSpPr>
        <p:spPr>
          <a:xfrm>
            <a:off x="2477348" y="4394200"/>
            <a:ext cx="2743200" cy="102608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Because the variable holds a memory address, we say it holds a </a:t>
            </a:r>
            <a:r>
              <a:rPr lang="en-GB" b="1" dirty="0"/>
              <a:t>reference</a:t>
            </a:r>
            <a:r>
              <a:rPr lang="en-GB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3817188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4FCB18-FEB9-46C6-9460-45D7A0BEB8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variable name points to memory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22E2DE5-4104-46D0-B0F0-9576BCAAE8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2B921F4-9A42-4686-8310-31FC80F0DC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3</a:t>
            </a:fld>
            <a:endParaRPr lang="en-US" dirty="0"/>
          </a:p>
        </p:txBody>
      </p:sp>
      <p:pic>
        <p:nvPicPr>
          <p:cNvPr id="17" name="Content Placeholder 16" descr="A picture containing drawing&#10;&#10;Description automatically generated">
            <a:extLst>
              <a:ext uri="{FF2B5EF4-FFF2-40B4-BE49-F238E27FC236}">
                <a16:creationId xmlns:a16="http://schemas.microsoft.com/office/drawing/2014/main" id="{F9C5117C-039B-495D-ADD7-EB9FB73CC0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88868" y="567531"/>
            <a:ext cx="2153446" cy="1538176"/>
          </a:xfrm>
        </p:spPr>
      </p:pic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4839EEE0-27D2-414E-B151-02466031A5F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67355807"/>
              </p:ext>
            </p:extLst>
          </p:nvPr>
        </p:nvGraphicFramePr>
        <p:xfrm>
          <a:off x="8505952" y="726255"/>
          <a:ext cx="1371600" cy="4450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Addr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ctr" defTabSz="76197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1358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1378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1386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1390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1CF2CFB3-921D-4E40-A95D-0D15CB1C93EC}"/>
              </a:ext>
            </a:extLst>
          </p:cNvPr>
          <p:cNvSpPr txBox="1">
            <a:spLocks/>
          </p:cNvSpPr>
          <p:nvPr/>
        </p:nvSpPr>
        <p:spPr>
          <a:xfrm>
            <a:off x="245533" y="999067"/>
            <a:ext cx="9668936" cy="414840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GB" dirty="0"/>
          </a:p>
          <a:p>
            <a:endParaRPr lang="en-GB" dirty="0"/>
          </a:p>
          <a:p>
            <a:r>
              <a:rPr lang="en-GB" dirty="0"/>
              <a:t>To access </a:t>
            </a:r>
            <a:r>
              <a:rPr lang="en-GB" dirty="0">
                <a:solidFill>
                  <a:srgbClr val="AB5DA5"/>
                </a:solidFill>
              </a:rPr>
              <a:t>the value</a:t>
            </a:r>
            <a:r>
              <a:rPr lang="en-GB" dirty="0"/>
              <a:t> stored in memory</a:t>
            </a:r>
          </a:p>
          <a:p>
            <a:pPr lvl="1"/>
            <a:r>
              <a:rPr lang="en-GB" dirty="0"/>
              <a:t>We need to index the array</a:t>
            </a:r>
          </a:p>
          <a:p>
            <a:pPr lvl="1"/>
            <a:r>
              <a:rPr lang="en-GB" dirty="0"/>
              <a:t>De</a:t>
            </a:r>
            <a:r>
              <a:rPr lang="en-GB" dirty="0">
                <a:solidFill>
                  <a:srgbClr val="AB5DA5"/>
                </a:solidFill>
              </a:rPr>
              <a:t>reference</a:t>
            </a:r>
            <a:r>
              <a:rPr lang="en-GB" dirty="0"/>
              <a:t> the element address</a:t>
            </a:r>
          </a:p>
          <a:p>
            <a:endParaRPr lang="en-GB" dirty="0"/>
          </a:p>
          <a:p>
            <a:r>
              <a:rPr lang="en-GB" dirty="0"/>
              <a:t>This is done with the          operator</a:t>
            </a:r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701D5A14-E5D5-4DF8-8D22-DD19228D026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29733" y="1164398"/>
            <a:ext cx="4185761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 </a:t>
            </a:r>
            <a:r>
              <a:rPr lang="en-US" altLang="en-US" sz="2000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haHa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22" name="Rectangle 1">
            <a:extLst>
              <a:ext uri="{FF2B5EF4-FFF2-40B4-BE49-F238E27FC236}">
                <a16:creationId xmlns:a16="http://schemas.microsoft.com/office/drawing/2014/main" id="{875173EB-0E74-4521-9237-F81FA1A1C77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44333" y="3368142"/>
            <a:ext cx="492443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92705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48E59-7062-46FA-997B-05E548271D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Access to elements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5917FFD-85A0-4D71-9ED6-7F1566B4D3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5CD9537-5BE1-42E4-8EDA-8509797E80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Accessing arrays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Changing values of the array</a:t>
            </a:r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Index 10 will stop the program with an error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0F5662-6574-4317-A984-39FAC57B71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4</a:t>
            </a:fld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96C8792-09B8-4057-BBDE-99023FD3786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6163481"/>
              </p:ext>
            </p:extLst>
          </p:nvPr>
        </p:nvGraphicFramePr>
        <p:xfrm>
          <a:off x="8505952" y="726255"/>
          <a:ext cx="1371600" cy="4450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0" name="Rectangle 1">
            <a:extLst>
              <a:ext uri="{FF2B5EF4-FFF2-40B4-BE49-F238E27FC236}">
                <a16:creationId xmlns:a16="http://schemas.microsoft.com/office/drawing/2014/main" id="{ADDC0F9B-40B7-4370-83D6-7F8D9C39FFB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1558245"/>
            <a:ext cx="4647426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.println(array[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1" name="Arrow: Right 10">
            <a:extLst>
              <a:ext uri="{FF2B5EF4-FFF2-40B4-BE49-F238E27FC236}">
                <a16:creationId xmlns:a16="http://schemas.microsoft.com/office/drawing/2014/main" id="{1AFBB634-4FA4-4283-B5A4-AC650CAF4F80}"/>
              </a:ext>
            </a:extLst>
          </p:cNvPr>
          <p:cNvSpPr/>
          <p:nvPr/>
        </p:nvSpPr>
        <p:spPr>
          <a:xfrm>
            <a:off x="5906683" y="1590660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2" name="Rectangle 1">
            <a:extLst>
              <a:ext uri="{FF2B5EF4-FFF2-40B4-BE49-F238E27FC236}">
                <a16:creationId xmlns:a16="http://schemas.microsoft.com/office/drawing/2014/main" id="{8E67CA5A-31F3-44D5-909A-35EF5388AC3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4420" y="1560180"/>
            <a:ext cx="338554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0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45A06DA6-0025-4199-AD2C-82203515928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2107845"/>
            <a:ext cx="4647426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6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4" name="Arrow: Right 13">
            <a:extLst>
              <a:ext uri="{FF2B5EF4-FFF2-40B4-BE49-F238E27FC236}">
                <a16:creationId xmlns:a16="http://schemas.microsoft.com/office/drawing/2014/main" id="{E3186EF0-AB86-4237-BF96-6FB279C88396}"/>
              </a:ext>
            </a:extLst>
          </p:cNvPr>
          <p:cNvSpPr/>
          <p:nvPr/>
        </p:nvSpPr>
        <p:spPr>
          <a:xfrm>
            <a:off x="5906683" y="2140260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Rectangle 1">
            <a:extLst>
              <a:ext uri="{FF2B5EF4-FFF2-40B4-BE49-F238E27FC236}">
                <a16:creationId xmlns:a16="http://schemas.microsoft.com/office/drawing/2014/main" id="{BBC7EEC9-DFB1-4896-ABCB-F911FEC9155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4420" y="2109780"/>
            <a:ext cx="492443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34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6" name="Rectangle 1">
            <a:extLst>
              <a:ext uri="{FF2B5EF4-FFF2-40B4-BE49-F238E27FC236}">
                <a16:creationId xmlns:a16="http://schemas.microsoft.com/office/drawing/2014/main" id="{6BC969BE-5E0A-4A53-994E-C1635977B459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2657445"/>
            <a:ext cx="4647426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8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A68BB35D-694E-4195-83B1-132BF4BCB1ED}"/>
              </a:ext>
            </a:extLst>
          </p:cNvPr>
          <p:cNvSpPr/>
          <p:nvPr/>
        </p:nvSpPr>
        <p:spPr>
          <a:xfrm>
            <a:off x="5906683" y="2689860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8" name="Rectangle 1">
            <a:extLst>
              <a:ext uri="{FF2B5EF4-FFF2-40B4-BE49-F238E27FC236}">
                <a16:creationId xmlns:a16="http://schemas.microsoft.com/office/drawing/2014/main" id="{B64230BD-6BA2-407B-9BA3-925694157C07}"/>
              </a:ext>
            </a:extLst>
          </p:cNvPr>
          <p:cNvSpPr>
            <a:spLocks noChangeArrowheads="1"/>
          </p:cNvSpPr>
          <p:nvPr/>
        </p:nvSpPr>
        <p:spPr bwMode="auto">
          <a:xfrm>
            <a:off x="6434420" y="2659380"/>
            <a:ext cx="492443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78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9" name="Rectangle 1">
            <a:extLst>
              <a:ext uri="{FF2B5EF4-FFF2-40B4-BE49-F238E27FC236}">
                <a16:creationId xmlns:a16="http://schemas.microsoft.com/office/drawing/2014/main" id="{EE06B17E-FDE6-4064-8017-992D7C4DEC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3616733"/>
            <a:ext cx="2339102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array[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 =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1" name="Rectangle 1">
            <a:extLst>
              <a:ext uri="{FF2B5EF4-FFF2-40B4-BE49-F238E27FC236}">
                <a16:creationId xmlns:a16="http://schemas.microsoft.com/office/drawing/2014/main" id="{6C3E632E-1167-415A-9570-332B57979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98200" y="1073588"/>
            <a:ext cx="492443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12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cxnSp>
        <p:nvCxnSpPr>
          <p:cNvPr id="23" name="Connector: Curved 22">
            <a:extLst>
              <a:ext uri="{FF2B5EF4-FFF2-40B4-BE49-F238E27FC236}">
                <a16:creationId xmlns:a16="http://schemas.microsoft.com/office/drawing/2014/main" id="{84297E74-9245-4776-9391-3CD3D1E3311C}"/>
              </a:ext>
            </a:extLst>
          </p:cNvPr>
          <p:cNvCxnSpPr>
            <a:stCxn id="19" idx="3"/>
            <a:endCxn id="21" idx="1"/>
          </p:cNvCxnSpPr>
          <p:nvPr/>
        </p:nvCxnSpPr>
        <p:spPr>
          <a:xfrm flipV="1">
            <a:off x="3507502" y="1273643"/>
            <a:ext cx="5790698" cy="2543145"/>
          </a:xfrm>
          <a:prstGeom prst="curvedConnector3">
            <a:avLst>
              <a:gd name="adj1" fmla="val 74739"/>
            </a:avLst>
          </a:prstGeom>
          <a:ln w="57150">
            <a:solidFill>
              <a:srgbClr val="2B2B2B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1">
            <a:extLst>
              <a:ext uri="{FF2B5EF4-FFF2-40B4-BE49-F238E27FC236}">
                <a16:creationId xmlns:a16="http://schemas.microsoft.com/office/drawing/2014/main" id="{BF210694-CA22-4E03-B8D3-764CF4A8F47C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68400" y="4776225"/>
            <a:ext cx="2492990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array[1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 =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&quot;Not Allowed&quot; Symbol 26">
            <a:extLst>
              <a:ext uri="{FF2B5EF4-FFF2-40B4-BE49-F238E27FC236}">
                <a16:creationId xmlns:a16="http://schemas.microsoft.com/office/drawing/2014/main" id="{D65B942A-A322-45FA-BA8C-38FF12F0F8D8}"/>
              </a:ext>
            </a:extLst>
          </p:cNvPr>
          <p:cNvSpPr/>
          <p:nvPr/>
        </p:nvSpPr>
        <p:spPr>
          <a:xfrm>
            <a:off x="3739065" y="4821105"/>
            <a:ext cx="355230" cy="355230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  <p:sp>
        <p:nvSpPr>
          <p:cNvPr id="28" name="&quot;Not Allowed&quot; Symbol 27">
            <a:extLst>
              <a:ext uri="{FF2B5EF4-FFF2-40B4-BE49-F238E27FC236}">
                <a16:creationId xmlns:a16="http://schemas.microsoft.com/office/drawing/2014/main" id="{0CE4276C-93D9-4014-907E-CBD19C98C00B}"/>
              </a:ext>
            </a:extLst>
          </p:cNvPr>
          <p:cNvSpPr/>
          <p:nvPr/>
        </p:nvSpPr>
        <p:spPr>
          <a:xfrm rot="5400000">
            <a:off x="3739065" y="4821105"/>
            <a:ext cx="355230" cy="355230"/>
          </a:xfrm>
          <a:prstGeom prst="noSmoking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69492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972C0B-872F-43AF-A454-2D27F2120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The length of the array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A3686F3-433C-4014-A46A-5A5CB4DC33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E9F4D6D-6E04-4C90-96DE-0EAC273D6E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AB55E61-6EFE-4DBF-AF72-916CC63779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You can ask the array how big it is</a:t>
            </a:r>
          </a:p>
          <a:p>
            <a:endParaRPr lang="en-GB" dirty="0"/>
          </a:p>
          <a:p>
            <a:endParaRPr lang="en-GB" dirty="0"/>
          </a:p>
          <a:p>
            <a:endParaRPr lang="en-GB" dirty="0"/>
          </a:p>
          <a:p>
            <a:r>
              <a:rPr lang="en-GB" dirty="0"/>
              <a:t>This one has space in memory to hold 10 </a:t>
            </a:r>
            <a:r>
              <a:rPr lang="en-US" altLang="en-US" dirty="0">
                <a:solidFill>
                  <a:srgbClr val="CC7832"/>
                </a:solidFill>
                <a:latin typeface="JetBrains Mono" panose="020B0509020102050004" pitchFamily="49" charset="0"/>
              </a:rPr>
              <a:t>int</a:t>
            </a:r>
            <a:r>
              <a:rPr lang="en-GB" dirty="0"/>
              <a:t>s</a:t>
            </a:r>
          </a:p>
          <a:p>
            <a:pPr lvl="1"/>
            <a:r>
              <a:rPr lang="en-GB" dirty="0"/>
              <a:t>This space cannot be changed</a:t>
            </a:r>
          </a:p>
          <a:p>
            <a:pPr lvl="1"/>
            <a:endParaRPr lang="en-GB" dirty="0"/>
          </a:p>
          <a:p>
            <a:r>
              <a:rPr lang="en-GB" dirty="0"/>
              <a:t>Indices start at ZERO!</a:t>
            </a:r>
          </a:p>
          <a:p>
            <a:r>
              <a:rPr lang="en-GB" dirty="0"/>
              <a:t>So… The last index is not 10! </a:t>
            </a:r>
            <a:r>
              <a:rPr lang="en-GB" b="1" dirty="0">
                <a:solidFill>
                  <a:srgbClr val="AB5DA5"/>
                </a:solidFill>
              </a:rPr>
              <a:t>It’s 9</a:t>
            </a:r>
            <a:r>
              <a:rPr lang="en-GB" dirty="0"/>
              <a:t>.</a:t>
            </a:r>
          </a:p>
          <a:p>
            <a:endParaRPr lang="en-GB" dirty="0"/>
          </a:p>
          <a:p>
            <a:pPr marL="0" indent="0">
              <a:buNone/>
            </a:pPr>
            <a:endParaRPr lang="en-GB" dirty="0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B0DCFCA2-D5E2-46EE-A9BA-4CD84D4976A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5164727"/>
              </p:ext>
            </p:extLst>
          </p:nvPr>
        </p:nvGraphicFramePr>
        <p:xfrm>
          <a:off x="8505952" y="726255"/>
          <a:ext cx="1371600" cy="4450080"/>
        </p:xfrm>
        <a:graphic>
          <a:graphicData uri="http://schemas.openxmlformats.org/drawingml/2006/table">
            <a:tbl>
              <a:tblPr firstRow="1" bandRow="1">
                <a:tableStyleId>{00A15C55-8517-42AA-B614-E9B94910E393}</a:tableStyleId>
              </a:tblPr>
              <a:tblGrid>
                <a:gridCol w="685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6858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Value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123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20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78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34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b="1" dirty="0">
                          <a:latin typeface="Consolas" charset="0"/>
                          <a:ea typeface="Consolas" charset="0"/>
                          <a:cs typeface="Consolas" charset="0"/>
                        </a:rPr>
                        <a:t>??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  <p:sp>
        <p:nvSpPr>
          <p:cNvPr id="12" name="Rectangle 1">
            <a:extLst>
              <a:ext uri="{FF2B5EF4-FFF2-40B4-BE49-F238E27FC236}">
                <a16:creationId xmlns:a16="http://schemas.microsoft.com/office/drawing/2014/main" id="{F0DAE7A7-C6F2-4932-B651-B1B9FC86CBF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0180" y="4437800"/>
            <a:ext cx="1415772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9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13" name="Rectangle 1">
            <a:extLst>
              <a:ext uri="{FF2B5EF4-FFF2-40B4-BE49-F238E27FC236}">
                <a16:creationId xmlns:a16="http://schemas.microsoft.com/office/drawing/2014/main" id="{A068487F-0C21-4308-9D81-DEF9AB11C1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0180" y="1064680"/>
            <a:ext cx="1415772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14" name="Rectangle 1">
            <a:extLst>
              <a:ext uri="{FF2B5EF4-FFF2-40B4-BE49-F238E27FC236}">
                <a16:creationId xmlns:a16="http://schemas.microsoft.com/office/drawing/2014/main" id="{BC473947-2910-43D0-A2F5-6CB41FF221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090180" y="3293835"/>
            <a:ext cx="1415772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rtlCol="0" anchor="ctr" anchorCtr="0" compatLnSpc="1">
            <a:prstTxWarp prst="textNoShape">
              <a:avLst/>
            </a:prstTxWarp>
            <a:spAutoFit/>
          </a:bodyPr>
          <a:lstStyle>
            <a:lvl1pPr marL="190492" indent="-190492" algn="l" defTabSz="761970" rtl="0" eaLnBrk="1" latinLnBrk="0" hangingPunct="1">
              <a:lnSpc>
                <a:spcPct val="90000"/>
              </a:lnSpc>
              <a:spcBef>
                <a:spcPts val="833"/>
              </a:spcBef>
              <a:buClr>
                <a:schemeClr val="accent1">
                  <a:lumMod val="75000"/>
                </a:schemeClr>
              </a:buClr>
              <a:buFont typeface="Arial" panose="020B0604020202020204" pitchFamily="34" charset="0"/>
              <a:buChar char="•"/>
              <a:defRPr sz="2333" kern="1200">
                <a:solidFill>
                  <a:schemeClr val="tx1"/>
                </a:solidFill>
                <a:latin typeface="Lato Semibold" panose="020F0502020204030203" pitchFamily="34" charset="0"/>
                <a:ea typeface="Lato Semibold" panose="020F0502020204030203" pitchFamily="34" charset="0"/>
                <a:cs typeface="Lato Semibold" panose="020F0502020204030203" pitchFamily="34" charset="0"/>
              </a:defRPr>
            </a:lvl1pPr>
            <a:lvl2pPr marL="514350" indent="-171450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chemeClr val="accent1">
                  <a:lumMod val="75000"/>
                </a:schemeClr>
              </a:buClr>
              <a:buFont typeface="Wingdings" panose="05000000000000000000" pitchFamily="2" charset="2"/>
              <a:buChar char="§"/>
              <a:defRPr sz="2000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2pPr>
            <a:lvl3pPr marL="952462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Clr>
                <a:srgbClr val="FF0000"/>
              </a:buClr>
              <a:buFont typeface="Arial" panose="020B0604020202020204" pitchFamily="34" charset="0"/>
              <a:buChar char="•"/>
              <a:defRPr sz="1667" kern="1200">
                <a:solidFill>
                  <a:schemeClr val="tx1"/>
                </a:solidFill>
                <a:latin typeface="Lato" panose="020F0502020204030203" pitchFamily="34" charset="0"/>
                <a:ea typeface="Lato" panose="020F0502020204030203" pitchFamily="34" charset="0"/>
                <a:cs typeface="Lato" panose="020F0502020204030203" pitchFamily="34" charset="0"/>
              </a:defRPr>
            </a:lvl3pPr>
            <a:lvl4pPr marL="1333447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4pPr>
            <a:lvl5pPr marL="171443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Lato Light" panose="020F0502020204030203" pitchFamily="34" charset="0"/>
                <a:ea typeface="Lato Light" panose="020F0502020204030203" pitchFamily="34" charset="0"/>
                <a:cs typeface="Lato Light" panose="020F0502020204030203" pitchFamily="34" charset="0"/>
              </a:defRPr>
            </a:lvl5pPr>
            <a:lvl6pPr marL="209541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476401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857386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238370" indent="-190492" algn="l" defTabSz="761970" rtl="0" eaLnBrk="1" latinLnBrk="0" hangingPunct="1">
              <a:lnSpc>
                <a:spcPct val="90000"/>
              </a:lnSpc>
              <a:spcBef>
                <a:spcPts val="417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440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FontTx/>
              <a:buNone/>
            </a:pP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6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  <p:sp>
        <p:nvSpPr>
          <p:cNvPr id="15" name="Rectangle 2">
            <a:extLst>
              <a:ext uri="{FF2B5EF4-FFF2-40B4-BE49-F238E27FC236}">
                <a16:creationId xmlns:a16="http://schemas.microsoft.com/office/drawing/2014/main" id="{1E1FD5F4-8BD6-4E5C-A01A-41ED86794F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14680" y="1530403"/>
            <a:ext cx="7350759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theArray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2000" dirty="0">
              <a:latin typeface="Arial" panose="020B0604020202020204" pitchFamily="34" charset="0"/>
            </a:endParaRP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"The array has space for " 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                 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+ </a:t>
            </a:r>
            <a:r>
              <a:rPr lang="en-US" altLang="en-US" sz="2000" dirty="0" err="1">
                <a:solidFill>
                  <a:srgbClr val="9876AA"/>
                </a:solidFill>
                <a:latin typeface="JetBrains Mono" panose="020B0509020102050004" pitchFamily="49" charset="0"/>
              </a:rPr>
              <a:t>theArray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length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+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"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ints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A8759"/>
                </a:solidFill>
                <a:effectLst/>
                <a:latin typeface="JetBrains Mono" panose="020B0509020102050004" pitchFamily="49" charset="0"/>
              </a:rPr>
              <a:t>."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300481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8A59F-9473-48A9-87B5-43E4D74A27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Arrays and helpers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29FB39-A73B-47B6-A839-EEF147365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349C197-1ECE-444D-A825-E95B3A396B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Good practice to create a constant, we don’t like magic numbers </a:t>
            </a:r>
            <a:r>
              <a:rPr lang="en-GB" dirty="0">
                <a:sym typeface="Wingdings" panose="05000000000000000000" pitchFamily="2" charset="2"/>
              </a:rPr>
              <a:t>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You can initialize the array on declaration!</a:t>
            </a:r>
          </a:p>
          <a:p>
            <a:endParaRPr lang="en-GB" dirty="0">
              <a:sym typeface="Wingdings" panose="05000000000000000000" pitchFamily="2" charset="2"/>
            </a:endParaRPr>
          </a:p>
          <a:p>
            <a:endParaRPr lang="en-GB" dirty="0">
              <a:sym typeface="Wingdings" panose="05000000000000000000" pitchFamily="2" charset="2"/>
            </a:endParaRPr>
          </a:p>
          <a:p>
            <a:r>
              <a:rPr lang="en-GB" dirty="0">
                <a:sym typeface="Wingdings" panose="05000000000000000000" pitchFamily="2" charset="2"/>
              </a:rPr>
              <a:t>If you don’t… keep an extra variable with the number of elements</a:t>
            </a:r>
          </a:p>
          <a:p>
            <a:pPr lvl="1"/>
            <a:r>
              <a:rPr lang="en-GB" dirty="0">
                <a:sym typeface="Wingdings" panose="05000000000000000000" pitchFamily="2" charset="2"/>
              </a:rPr>
              <a:t>Remember the size is fixed, but the number of valid elements may change</a:t>
            </a:r>
            <a:endParaRPr lang="en-GB" dirty="0"/>
          </a:p>
          <a:p>
            <a:endParaRPr lang="en-GB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24126A9-6640-4D0F-96A8-A0F0783507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9908422A-5612-47A1-A6D2-8C8BD2DF2D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3160" y="1487400"/>
            <a:ext cx="5878532" cy="707886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final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SIZE_OF_ARRAY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array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[SIZE_OF_ARRAY]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4800" dirty="0"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2975FF7C-4C8B-4087-8448-71F2F37F5A5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3160" y="2756175"/>
            <a:ext cx="8340745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array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 = {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123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48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78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Rectangle 1">
            <a:extLst>
              <a:ext uri="{FF2B5EF4-FFF2-40B4-BE49-F238E27FC236}">
                <a16:creationId xmlns:a16="http://schemas.microsoft.com/office/drawing/2014/main" id="{244C0E2E-DB81-444E-A806-640409FDE6D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153160" y="4529607"/>
            <a:ext cx="5878532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numberOfElements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 =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0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final int </a:t>
            </a: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SIZE_OF_ARRAY 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= </a:t>
            </a:r>
            <a:r>
              <a:rPr lang="en-US" altLang="en-US" sz="2000" dirty="0">
                <a:solidFill>
                  <a:srgbClr val="6897BB"/>
                </a:solidFill>
                <a:latin typeface="JetBrains Mono" panose="020B0509020102050004" pitchFamily="49" charset="0"/>
              </a:rPr>
              <a:t>10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</a:b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int </a:t>
            </a:r>
            <a:r>
              <a:rPr lang="en-US" altLang="en-US" sz="2000" dirty="0">
                <a:solidFill>
                  <a:srgbClr val="9876AA"/>
                </a:solidFill>
                <a:latin typeface="JetBrains Mono" panose="020B0509020102050004" pitchFamily="49" charset="0"/>
              </a:rPr>
              <a:t>array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[] = 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new int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[SIZE_OF_ARRAY]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endParaRPr lang="en-US" altLang="en-US" sz="2000" dirty="0"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57431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3017CD-DC5B-4B39-828E-C1604F0BF5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Keeping track of filled portion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CFA50EF-385F-49F6-83E6-B2BE680BE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18F10B7-81D2-4989-873B-74098513A5D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The variable is useful for and after filling the array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2A261C1-0DBD-4037-B25D-9C9AC143D7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7</a:t>
            </a:fld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E27F4A7B-D785-4200-B1E3-4F78CE7F19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924560" y="1545834"/>
            <a:ext cx="6340197" cy="317009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numberOfElements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final 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SIZE_OF_ARRAY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array[] =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new 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[SIZE_OF_ARRAY]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userInput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= 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getUserInput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while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userInput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&gt;=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0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 {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array[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numberOfElements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 =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userInput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    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numberOfElements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++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</a:p>
          <a:p>
            <a:pPr lvl="0" defTabSz="914400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    </a:t>
            </a:r>
            <a:r>
              <a:rPr lang="en-US" altLang="en-US" sz="2000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userInput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 = </a:t>
            </a:r>
            <a:r>
              <a:rPr lang="en-US" altLang="en-US" sz="2000" i="1" dirty="0" err="1">
                <a:solidFill>
                  <a:srgbClr val="A9B7C6"/>
                </a:solidFill>
                <a:latin typeface="JetBrains Mono" panose="020B0509020102050004" pitchFamily="49" charset="0"/>
              </a:rPr>
              <a:t>getUserInput</a:t>
            </a:r>
            <a:r>
              <a:rPr lang="en-US" altLang="en-US" sz="2000" dirty="0">
                <a:solidFill>
                  <a:srgbClr val="A9B7C6"/>
                </a:solidFill>
                <a:latin typeface="JetBrains Mono" panose="020B0509020102050004" pitchFamily="49" charset="0"/>
              </a:rPr>
              <a:t>()</a:t>
            </a:r>
            <a:r>
              <a:rPr lang="en-US" altLang="en-US" sz="2000" dirty="0">
                <a:solidFill>
                  <a:srgbClr val="CC7832"/>
                </a:solidFill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439245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58EE6-379D-4FEB-9E11-A7ABAD53244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Passing arrays to functions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77512FF-6D77-4C5F-AE7F-91F55A3153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GB"/>
              <a:t>CS 0007 – Summer 2020</a:t>
            </a:r>
            <a:endParaRPr lang="en-GB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9692C23-549C-4B07-BE77-02BE6F3400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Functions behave different with arrays</a:t>
            </a:r>
          </a:p>
          <a:p>
            <a:pPr lvl="1"/>
            <a:r>
              <a:rPr lang="en-GB" dirty="0"/>
              <a:t>They are complex data types (yikes!)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51407D5-F0E4-4E7E-9D8B-69BA5D735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AD609-F83C-4414-814B-B5A2DF99692C}" type="slidenum">
              <a:rPr lang="en-US" smtClean="0"/>
              <a:pPr/>
              <a:t>8</a:t>
            </a:fld>
            <a:endParaRPr lang="en-US" dirty="0"/>
          </a:p>
        </p:txBody>
      </p:sp>
      <p:sp>
        <p:nvSpPr>
          <p:cNvPr id="6" name="Rectangle 1">
            <a:extLst>
              <a:ext uri="{FF2B5EF4-FFF2-40B4-BE49-F238E27FC236}">
                <a16:creationId xmlns:a16="http://schemas.microsoft.com/office/drawing/2014/main" id="{AF3A115C-92D8-49C0-9102-F2320E8E6EEB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148" y="2098209"/>
            <a:ext cx="9110186" cy="1015663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public static void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FFC66D"/>
                </a:solidFill>
                <a:effectLst/>
                <a:latin typeface="JetBrains Mono" panose="020B0509020102050004" pitchFamily="49" charset="0"/>
              </a:rPr>
              <a:t>changeElement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 array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int 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index) {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    array[index]++</a:t>
            </a: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endParaRPr kumimoji="0" lang="en-US" altLang="en-US" sz="20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C9B3E23A-456F-46DF-B1EB-236A964959F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96148" y="3468951"/>
            <a:ext cx="4647426" cy="1323439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int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[] array = {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1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2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3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5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}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changeElement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, 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b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</a:b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System.</a:t>
            </a:r>
            <a:r>
              <a:rPr kumimoji="0" lang="en-US" altLang="en-US" sz="2000" b="0" i="1" u="none" strike="noStrike" cap="none" normalizeH="0" baseline="0" dirty="0" err="1">
                <a:ln>
                  <a:noFill/>
                </a:ln>
                <a:solidFill>
                  <a:srgbClr val="9876AA"/>
                </a:solidFill>
                <a:effectLst/>
                <a:latin typeface="JetBrains Mono" panose="020B0509020102050004" pitchFamily="49" charset="0"/>
              </a:rPr>
              <a:t>out</a:t>
            </a:r>
            <a:r>
              <a:rPr kumimoji="0" lang="en-US" altLang="en-US" sz="2000" b="0" i="0" u="none" strike="noStrike" cap="none" normalizeH="0" baseline="0" dirty="0" err="1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.println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(array[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6897BB"/>
                </a:solidFill>
                <a:effectLst/>
                <a:latin typeface="JetBrains Mono" panose="020B0509020102050004" pitchFamily="49" charset="0"/>
              </a:rPr>
              <a:t>4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])</a:t>
            </a: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CC7832"/>
                </a:solidFill>
                <a:effectLst/>
                <a:latin typeface="JetBrains Mono" panose="020B0509020102050004" pitchFamily="49" charset="0"/>
              </a:rPr>
              <a:t>;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DD019646-7971-4AA2-A8D0-FE418DACCA04}"/>
              </a:ext>
            </a:extLst>
          </p:cNvPr>
          <p:cNvSpPr/>
          <p:nvPr/>
        </p:nvSpPr>
        <p:spPr>
          <a:xfrm>
            <a:off x="5175749" y="3762975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9" name="Rectangle 1">
            <a:extLst>
              <a:ext uri="{FF2B5EF4-FFF2-40B4-BE49-F238E27FC236}">
                <a16:creationId xmlns:a16="http://schemas.microsoft.com/office/drawing/2014/main" id="{C2019423-BBB4-452B-98FC-708CF016565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3486" y="3732495"/>
            <a:ext cx="338554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5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7F722670-B0ED-4878-8238-80C5F21BD2EC}"/>
              </a:ext>
            </a:extLst>
          </p:cNvPr>
          <p:cNvSpPr/>
          <p:nvPr/>
        </p:nvSpPr>
        <p:spPr>
          <a:xfrm>
            <a:off x="5175749" y="4422807"/>
            <a:ext cx="436880" cy="33528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1" name="Rectangle 1">
            <a:extLst>
              <a:ext uri="{FF2B5EF4-FFF2-40B4-BE49-F238E27FC236}">
                <a16:creationId xmlns:a16="http://schemas.microsoft.com/office/drawing/2014/main" id="{FA75CD24-6E24-4A1B-B377-DD8D770EEF5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703486" y="4392327"/>
            <a:ext cx="338554" cy="400110"/>
          </a:xfrm>
          <a:prstGeom prst="rect">
            <a:avLst/>
          </a:prstGeom>
          <a:solidFill>
            <a:srgbClr val="2B2B2B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altLang="en-US" sz="2000" b="0" i="0" u="none" strike="noStrike" cap="none" normalizeH="0" baseline="0" dirty="0">
                <a:ln>
                  <a:noFill/>
                </a:ln>
                <a:solidFill>
                  <a:srgbClr val="A9B7C6"/>
                </a:solidFill>
                <a:effectLst/>
                <a:latin typeface="JetBrains Mono" panose="020B0509020102050004" pitchFamily="49" charset="0"/>
              </a:rPr>
              <a:t>6</a:t>
            </a:r>
            <a:endParaRPr kumimoji="0" lang="en-US" altLang="en-US" sz="20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DB28474-3B09-4B0C-985C-8A9EBF9E7FE7}"/>
              </a:ext>
            </a:extLst>
          </p:cNvPr>
          <p:cNvSpPr/>
          <p:nvPr/>
        </p:nvSpPr>
        <p:spPr>
          <a:xfrm>
            <a:off x="6751320" y="3172341"/>
            <a:ext cx="2585720" cy="1276738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Instead of making a copy of the array, Java will give the function the array’s address in memory!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4CE86A2-E048-4733-99D3-CCEF056939C4}"/>
              </a:ext>
            </a:extLst>
          </p:cNvPr>
          <p:cNvSpPr/>
          <p:nvPr/>
        </p:nvSpPr>
        <p:spPr>
          <a:xfrm>
            <a:off x="6751320" y="4562629"/>
            <a:ext cx="2585720" cy="934381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dirty="0"/>
              <a:t>So changes to the array inside a function will be visible by the caller</a:t>
            </a:r>
          </a:p>
        </p:txBody>
      </p:sp>
    </p:spTree>
    <p:extLst>
      <p:ext uri="{BB962C8B-B14F-4D97-AF65-F5344CB8AC3E}">
        <p14:creationId xmlns:p14="http://schemas.microsoft.com/office/powerpoint/2010/main" val="351259749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S 0007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CA5DC"/>
      </a:accent1>
      <a:accent2>
        <a:srgbClr val="F0CF5B"/>
      </a:accent2>
      <a:accent3>
        <a:srgbClr val="E4664F"/>
      </a:accent3>
      <a:accent4>
        <a:srgbClr val="811717"/>
      </a:accent4>
      <a:accent5>
        <a:srgbClr val="0000AE"/>
      </a:accent5>
      <a:accent6>
        <a:srgbClr val="FFFF53"/>
      </a:accent6>
      <a:hlink>
        <a:srgbClr val="48A1FA"/>
      </a:hlink>
      <a:folHlink>
        <a:srgbClr val="C0000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14659</TotalTime>
  <Words>747</Words>
  <Application>Microsoft Office PowerPoint</Application>
  <PresentationFormat>Custom</PresentationFormat>
  <Paragraphs>194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24" baseType="lpstr">
      <vt:lpstr>Lato</vt:lpstr>
      <vt:lpstr>Segoe UI</vt:lpstr>
      <vt:lpstr>Consolas</vt:lpstr>
      <vt:lpstr>Trebuchet MS</vt:lpstr>
      <vt:lpstr>Calibri</vt:lpstr>
      <vt:lpstr>Calibri Light</vt:lpstr>
      <vt:lpstr>Arial</vt:lpstr>
      <vt:lpstr>Lato Hairline</vt:lpstr>
      <vt:lpstr>Lato Semibold</vt:lpstr>
      <vt:lpstr>Lato Light</vt:lpstr>
      <vt:lpstr>Lato Heavy</vt:lpstr>
      <vt:lpstr>Marcellus SC</vt:lpstr>
      <vt:lpstr>Wingdings</vt:lpstr>
      <vt:lpstr>JetBrains Mono</vt:lpstr>
      <vt:lpstr>DejaVu Sans</vt:lpstr>
      <vt:lpstr>Office Theme</vt:lpstr>
      <vt:lpstr>Arrays </vt:lpstr>
      <vt:lpstr>Arrays</vt:lpstr>
      <vt:lpstr>The variable name points to memory</vt:lpstr>
      <vt:lpstr>Access to elements</vt:lpstr>
      <vt:lpstr>The length of the array</vt:lpstr>
      <vt:lpstr>Arrays and helpers</vt:lpstr>
      <vt:lpstr>Keeping track of filled portion</vt:lpstr>
      <vt:lpstr>Passing arrays to functions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Wilkinson II, David W</dc:creator>
  <cp:lastModifiedBy>Luis Oliveira</cp:lastModifiedBy>
  <cp:revision>326</cp:revision>
  <dcterms:created xsi:type="dcterms:W3CDTF">2020-01-05T03:35:10Z</dcterms:created>
  <dcterms:modified xsi:type="dcterms:W3CDTF">2020-06-29T15:12:46Z</dcterms:modified>
</cp:coreProperties>
</file>

<file path=docProps/thumbnail.jpeg>
</file>